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3" r:id="rId4"/>
    <p:sldId id="283" r:id="rId5"/>
    <p:sldId id="268" r:id="rId6"/>
    <p:sldId id="274" r:id="rId7"/>
    <p:sldId id="261" r:id="rId8"/>
    <p:sldId id="260" r:id="rId9"/>
    <p:sldId id="262" r:id="rId10"/>
    <p:sldId id="269" r:id="rId11"/>
    <p:sldId id="270" r:id="rId12"/>
    <p:sldId id="271" r:id="rId13"/>
    <p:sldId id="272" r:id="rId14"/>
    <p:sldId id="273" r:id="rId15"/>
    <p:sldId id="275" r:id="rId16"/>
    <p:sldId id="277" r:id="rId17"/>
    <p:sldId id="280" r:id="rId18"/>
    <p:sldId id="281" r:id="rId19"/>
    <p:sldId id="282" r:id="rId20"/>
    <p:sldId id="259" r:id="rId21"/>
    <p:sldId id="265" r:id="rId2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ginn" id="{63B01416-7316-0B44-8B6C-28C38AC0FF17}">
          <p14:sldIdLst>
            <p14:sldId id="256"/>
            <p14:sldId id="257"/>
            <p14:sldId id="263"/>
            <p14:sldId id="283"/>
            <p14:sldId id="268"/>
            <p14:sldId id="274"/>
          </p14:sldIdLst>
        </p14:section>
        <p14:section name="Baris" id="{789E370E-07B8-5542-9967-65C3B0392CF5}">
          <p14:sldIdLst/>
        </p14:section>
        <p14:section name="Jannis" id="{49B1201B-DA49-3C4D-B2B8-A070F2C60A6C}">
          <p14:sldIdLst>
            <p14:sldId id="261"/>
          </p14:sldIdLst>
        </p14:section>
        <p14:section name="Timo" id="{8DDE3B5C-283A-D144-B2D6-088E79C78794}">
          <p14:sldIdLst>
            <p14:sldId id="260"/>
            <p14:sldId id="262"/>
            <p14:sldId id="269"/>
            <p14:sldId id="270"/>
            <p14:sldId id="271"/>
            <p14:sldId id="272"/>
            <p14:sldId id="273"/>
            <p14:sldId id="275"/>
            <p14:sldId id="277"/>
            <p14:sldId id="280"/>
            <p14:sldId id="281"/>
            <p14:sldId id="282"/>
          </p14:sldIdLst>
        </p14:section>
        <p14:section name="Ende" id="{266BD8D0-7EC9-4141-8261-A389FF219112}">
          <p14:sldIdLst>
            <p14:sldId id="259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9AE4D5-AE10-44D7-AAA2-72CD47D11F18}" v="150" dt="2022-06-29T16:28:20.625"/>
    <p1510:client id="{B4B1B550-50F1-4760-8C92-06CB71FF8EB7}" v="89" dt="2022-06-30T07:19:22.358"/>
    <p1510:client id="{DD3A9F79-BBDE-6343-B646-759DD36BC6C1}" v="1119" dt="2022-06-29T14:03:11.4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1"/>
    <p:restoredTop sz="89715"/>
  </p:normalViewPr>
  <p:slideViewPr>
    <p:cSldViewPr snapToGrid="0" snapToObjects="1">
      <p:cViewPr varScale="1">
        <p:scale>
          <a:sx n="126" d="100"/>
          <a:sy n="126" d="100"/>
        </p:scale>
        <p:origin x="1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AC846A-B825-D740-A2B4-E8E91ABBDC71}" type="datetimeFigureOut">
              <a:rPr lang="de-DE" smtClean="0"/>
              <a:t>30.06.22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6C982E-2BEB-0246-967F-DE353FDA5D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774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C982E-2BEB-0246-967F-DE353FDA5DF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2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C982E-2BEB-0246-967F-DE353FDA5DF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254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Big Data</a:t>
            </a:r>
          </a:p>
          <a:p>
            <a:r>
              <a:rPr lang="de-DE" dirty="0"/>
              <a:t>Daten besser aufbereiten</a:t>
            </a:r>
          </a:p>
          <a:p>
            <a:r>
              <a:rPr lang="de-DE" dirty="0"/>
              <a:t>Struktur überarbeiten </a:t>
            </a:r>
          </a:p>
          <a:p>
            <a:r>
              <a:rPr lang="de-DE" dirty="0"/>
              <a:t>Skaliert gut für mehrere Kunden / aber nicht für noch mehr Ladungsträger</a:t>
            </a:r>
          </a:p>
          <a:p>
            <a:r>
              <a:rPr lang="de-DE" dirty="0"/>
              <a:t>Zusammenhänge der Daten erkennen und speichern</a:t>
            </a:r>
          </a:p>
          <a:p>
            <a:endParaRPr lang="de-DE" dirty="0"/>
          </a:p>
          <a:p>
            <a:r>
              <a:rPr lang="de-DE" dirty="0" err="1"/>
              <a:t>Nestjs</a:t>
            </a:r>
            <a:r>
              <a:rPr lang="de-DE" dirty="0"/>
              <a:t> 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C982E-2BEB-0246-967F-DE353FDA5DF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855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C982E-2BEB-0246-967F-DE353FDA5DF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166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49FCE-2443-64A7-A59B-FB4089C99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618B68-1E68-EED1-111B-871A5C34B6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de-D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D9926E1-AEC0-395A-9190-AA1D195E2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309" y="6356349"/>
            <a:ext cx="429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1C120DF-A3CA-7141-B42B-6A956923B8FF}" type="slidenum">
              <a:rPr lang="de-DE" smtClean="0"/>
              <a:pPr/>
              <a:t>‹#›</a:t>
            </a:fld>
            <a:endParaRPr lang="de-D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6D4A8F-D49C-EBA4-081A-9F548BC75EBF}"/>
              </a:ext>
            </a:extLst>
          </p:cNvPr>
          <p:cNvGrpSpPr/>
          <p:nvPr userDrawn="1"/>
        </p:nvGrpSpPr>
        <p:grpSpPr>
          <a:xfrm>
            <a:off x="238092" y="6099985"/>
            <a:ext cx="2929042" cy="616182"/>
            <a:chOff x="238092" y="6099985"/>
            <a:chExt cx="2929042" cy="6161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FD9160-9194-AF9E-4476-47881B58CE8A}"/>
                </a:ext>
              </a:extLst>
            </p:cNvPr>
            <p:cNvSpPr txBox="1"/>
            <p:nvPr userDrawn="1"/>
          </p:nvSpPr>
          <p:spPr>
            <a:xfrm>
              <a:off x="918653" y="6400412"/>
              <a:ext cx="224848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i="0" dirty="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Ligenium Track+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81BD568-325E-0D14-82E9-47C297FDF3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flipH="1">
              <a:off x="238092" y="6099985"/>
              <a:ext cx="616182" cy="616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4611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263539-76CC-BE8D-BD46-5EFEC1ABB1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9DE091-B665-3035-8C19-475FDDAEC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585BD7-8286-41C8-5603-59441A74C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637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de-DE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F4901BB-2684-0849-53C1-380D78ED64E3}"/>
              </a:ext>
            </a:extLst>
          </p:cNvPr>
          <p:cNvSpPr/>
          <p:nvPr userDrawn="1"/>
        </p:nvSpPr>
        <p:spPr>
          <a:xfrm>
            <a:off x="836612" y="1590358"/>
            <a:ext cx="1440000" cy="4909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E180BFB-34D7-4186-498B-4127799C4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309" y="6356349"/>
            <a:ext cx="429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1C120DF-A3CA-7141-B42B-6A956923B8F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9383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444EB-22A9-C09F-4A6D-1B2D083FA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35E2D8-8762-E6D8-3117-D0DA547B65DC}"/>
              </a:ext>
            </a:extLst>
          </p:cNvPr>
          <p:cNvSpPr/>
          <p:nvPr userDrawn="1"/>
        </p:nvSpPr>
        <p:spPr>
          <a:xfrm>
            <a:off x="838200" y="1196693"/>
            <a:ext cx="1440000" cy="54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0540DD-87E7-8506-BE30-0FE83B87E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77B36FD-0B70-CB55-E867-E6CE946B3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309" y="6356349"/>
            <a:ext cx="429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1C120DF-A3CA-7141-B42B-6A956923B8F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4930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D47A4D-5D35-50C8-0E07-D443A5036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ECFBE-85B7-E996-CCF1-AA31927DC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5F108D6-3FE7-F24D-FFE5-3E4012832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309" y="6356349"/>
            <a:ext cx="429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1C120DF-A3CA-7141-B42B-6A956923B8F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2839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 T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B958190-F6FC-D8B8-E3EE-8DE94A3B70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38600" y="0"/>
            <a:ext cx="8153400" cy="6858000"/>
          </a:xfrm>
        </p:spPr>
        <p:txBody>
          <a:bodyPr/>
          <a:lstStyle/>
          <a:p>
            <a:endParaRPr lang="de-D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FD7AEA-0175-F410-A8E5-3E092E14F3B1}"/>
              </a:ext>
            </a:extLst>
          </p:cNvPr>
          <p:cNvGrpSpPr/>
          <p:nvPr userDrawn="1"/>
        </p:nvGrpSpPr>
        <p:grpSpPr>
          <a:xfrm>
            <a:off x="238092" y="6099985"/>
            <a:ext cx="2929042" cy="616182"/>
            <a:chOff x="238092" y="6099985"/>
            <a:chExt cx="2929042" cy="61618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35448C-09EE-9669-CE7D-47B0009DE6D7}"/>
                </a:ext>
              </a:extLst>
            </p:cNvPr>
            <p:cNvSpPr txBox="1"/>
            <p:nvPr userDrawn="1"/>
          </p:nvSpPr>
          <p:spPr>
            <a:xfrm>
              <a:off x="918653" y="6400412"/>
              <a:ext cx="224848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i="0" dirty="0">
                  <a:solidFill>
                    <a:schemeClr val="bg1">
                      <a:lumMod val="85000"/>
                    </a:schemeClr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Ligenium Track+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8E75EB1-911B-AA73-F868-7F5D6CCE89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flipH="1">
              <a:off x="238092" y="6099985"/>
              <a:ext cx="616182" cy="616182"/>
            </a:xfrm>
            <a:prstGeom prst="rect">
              <a:avLst/>
            </a:prstGeom>
          </p:spPr>
        </p:pic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D9926E1-AEC0-395A-9190-AA1D195E2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309" y="6356349"/>
            <a:ext cx="429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1C120DF-A3CA-7141-B42B-6A956923B8F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6827314-F9DF-6FDD-9EB1-FA7E812EC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6363729" cy="6858000"/>
          </a:xfrm>
          <a:gradFill flip="none" rotWithShape="1">
            <a:gsLst>
              <a:gs pos="0">
                <a:schemeClr val="tx1"/>
              </a:gs>
              <a:gs pos="66000">
                <a:srgbClr val="000000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lIns="720000" rIns="720000"/>
          <a:lstStyle>
            <a:lvl1pPr>
              <a:defRPr b="1" i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de-DE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F0AC25-15B1-E63C-0224-B2CD77BA7F42}"/>
              </a:ext>
            </a:extLst>
          </p:cNvPr>
          <p:cNvGrpSpPr/>
          <p:nvPr userDrawn="1"/>
        </p:nvGrpSpPr>
        <p:grpSpPr>
          <a:xfrm>
            <a:off x="238092" y="6098400"/>
            <a:ext cx="2929042" cy="616182"/>
            <a:chOff x="238092" y="6099985"/>
            <a:chExt cx="2929042" cy="61618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7645575-A480-D42E-C426-0D200ADA5506}"/>
                </a:ext>
              </a:extLst>
            </p:cNvPr>
            <p:cNvSpPr txBox="1"/>
            <p:nvPr userDrawn="1"/>
          </p:nvSpPr>
          <p:spPr>
            <a:xfrm>
              <a:off x="918653" y="6400412"/>
              <a:ext cx="224848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i="0" dirty="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Ligenium Track+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4985724-4EAA-10EA-CED8-5EA3039D03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flipH="1">
              <a:off x="238092" y="6099985"/>
              <a:ext cx="616182" cy="616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2324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312-CC5C-0E1E-58A1-21061E055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84FEF-269A-E3DC-DF7C-2EEE20D99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922B8-3FFE-7598-4238-12AB597C0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D9A66-7D86-0D44-BCD9-4F7DBE2963AB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697793-607A-D888-1AB1-1E05D1FACAAF}"/>
              </a:ext>
            </a:extLst>
          </p:cNvPr>
          <p:cNvSpPr/>
          <p:nvPr userDrawn="1"/>
        </p:nvSpPr>
        <p:spPr>
          <a:xfrm>
            <a:off x="838200" y="1196693"/>
            <a:ext cx="1440000" cy="54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711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3227-3900-3A11-10BA-AB0E6DF79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16CC3-88FE-3072-D6A0-E39BBB2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926B331-6C9B-9BDF-AF67-8B10DBF32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309" y="6356349"/>
            <a:ext cx="429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1C120DF-A3CA-7141-B42B-6A956923B8F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22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C2341-ECAB-AFCF-C60E-6F1D8F5B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32CA8-650B-9A94-421B-C7A54B034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13C00-61E1-4660-C8A5-68A76770B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D5327C-4461-6AC2-1D87-460B91D5901F}"/>
              </a:ext>
            </a:extLst>
          </p:cNvPr>
          <p:cNvSpPr/>
          <p:nvPr userDrawn="1"/>
        </p:nvSpPr>
        <p:spPr>
          <a:xfrm>
            <a:off x="838200" y="1196693"/>
            <a:ext cx="1440000" cy="54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751E88B-92EF-EAFD-93B6-8249D25B0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309" y="6356349"/>
            <a:ext cx="429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1C120DF-A3CA-7141-B42B-6A956923B8F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8056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67B66-6408-5E9A-D5E9-E1E98AA14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96F2A-CBB6-C44B-14A4-DF7611756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F880E-6746-0246-B5F7-87A2D9721B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9AB712-20A5-BB4E-F7EE-80CE821EAD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FFF6232-CF34-E9B4-A3BD-B69ED1CF948B}"/>
              </a:ext>
            </a:extLst>
          </p:cNvPr>
          <p:cNvSpPr/>
          <p:nvPr userDrawn="1"/>
        </p:nvSpPr>
        <p:spPr>
          <a:xfrm>
            <a:off x="838200" y="1196693"/>
            <a:ext cx="1440000" cy="54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48E90A0-909D-E346-D10F-14FEF52B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2E31D77-2ACD-A58B-D818-A1A6CCFBDA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924309" y="6356349"/>
            <a:ext cx="429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1C120DF-A3CA-7141-B42B-6A956923B8F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944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1A14022-1A59-5F09-2374-5A062FDABB23}"/>
              </a:ext>
            </a:extLst>
          </p:cNvPr>
          <p:cNvSpPr/>
          <p:nvPr userDrawn="1"/>
        </p:nvSpPr>
        <p:spPr>
          <a:xfrm>
            <a:off x="838200" y="1196693"/>
            <a:ext cx="1440000" cy="54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07E149-BF1E-F9ED-12F2-776504972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427D75-D883-AB15-AE5E-978D0716E5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309" y="6356349"/>
            <a:ext cx="429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1C120DF-A3CA-7141-B42B-6A956923B8F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6238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1EA2C-205E-EF29-3FD8-472C6A518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309" y="6356349"/>
            <a:ext cx="429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1C120DF-A3CA-7141-B42B-6A956923B8F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3589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46050-2726-F112-784A-EF5C61402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637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F4DB5-F4EF-9D87-ECC2-C9A3221CD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5FF88-5F75-0E27-C6F0-3AE4892B4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CBD1FD5-180A-3635-7671-1D1FAD73809B}"/>
              </a:ext>
            </a:extLst>
          </p:cNvPr>
          <p:cNvSpPr/>
          <p:nvPr userDrawn="1"/>
        </p:nvSpPr>
        <p:spPr>
          <a:xfrm>
            <a:off x="836612" y="1590358"/>
            <a:ext cx="1440000" cy="4909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A1A9E1E-93D0-D01A-CE71-DE1B01D82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309" y="6356349"/>
            <a:ext cx="429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1C120DF-A3CA-7141-B42B-6A956923B8F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1282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5A6613-CE6F-8D29-2FE8-1BB63D3E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66B5F-AFD8-15E5-E4E4-3CD29CF5B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9810A-F7D6-A66A-0918-C340D09F5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309" y="6356349"/>
            <a:ext cx="429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1C120DF-A3CA-7141-B42B-6A956923B8FF}" type="slidenum">
              <a:rPr lang="de-DE" smtClean="0"/>
              <a:pPr/>
              <a:t>‹#›</a:t>
            </a:fld>
            <a:endParaRPr lang="de-D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21976C-777C-80BB-6AE2-35B72F0A8A7B}"/>
              </a:ext>
            </a:extLst>
          </p:cNvPr>
          <p:cNvGrpSpPr/>
          <p:nvPr userDrawn="1"/>
        </p:nvGrpSpPr>
        <p:grpSpPr>
          <a:xfrm>
            <a:off x="238092" y="6099985"/>
            <a:ext cx="2929042" cy="616182"/>
            <a:chOff x="238092" y="6099985"/>
            <a:chExt cx="2929042" cy="6161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4FCC0D-029A-2A51-D99A-65A6A73C01C2}"/>
                </a:ext>
              </a:extLst>
            </p:cNvPr>
            <p:cNvSpPr txBox="1"/>
            <p:nvPr userDrawn="1"/>
          </p:nvSpPr>
          <p:spPr>
            <a:xfrm>
              <a:off x="918653" y="6400412"/>
              <a:ext cx="224848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Ligenium Track+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2A1AF60-3085-42D0-E1BF-F28E2C5053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 flipH="1">
              <a:off x="238092" y="6099985"/>
              <a:ext cx="616182" cy="616182"/>
            </a:xfrm>
            <a:prstGeom prst="rect">
              <a:avLst/>
            </a:prstGeom>
          </p:spPr>
        </p:pic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EDF93BE-B395-E01C-2AF4-51382DB55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488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alligators.timos.design/api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alligators.timos.design/docs/modules/VibrationModule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pexcharts.com/docs/option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ileAlligators/backend/blob/master/.github/workflows/workflow.yml" TargetMode="External"/><Relationship Id="rId2" Type="http://schemas.openxmlformats.org/officeDocument/2006/relationships/hyperlink" Target="https://github.com/AgileAlligators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hyperlink" Target="https://hub.docker.com/u/agilealligator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D7E0F2-4844-EC11-4A4B-1A27979B5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710099"/>
            <a:ext cx="10592174" cy="1000655"/>
          </a:xfrm>
        </p:spPr>
        <p:txBody>
          <a:bodyPr anchor="t">
            <a:normAutofit/>
          </a:bodyPr>
          <a:lstStyle/>
          <a:p>
            <a:pPr algn="l"/>
            <a:r>
              <a:rPr lang="de-DE" sz="4000" dirty="0">
                <a:solidFill>
                  <a:schemeClr val="tx1"/>
                </a:solidFill>
              </a:rPr>
              <a:t>Ligenium Track+</a:t>
            </a:r>
          </a:p>
        </p:txBody>
      </p:sp>
      <p:pic>
        <p:nvPicPr>
          <p:cNvPr id="6" name="Picture 5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B052481D-A776-1319-D83E-2F00E7F2A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97" b="18339"/>
          <a:stretch/>
        </p:blipFill>
        <p:spPr>
          <a:xfrm>
            <a:off x="-1005707" y="0"/>
            <a:ext cx="13278987" cy="4576032"/>
          </a:xfrm>
          <a:prstGeom prst="rect">
            <a:avLst/>
          </a:prstGeom>
        </p:spPr>
      </p:pic>
      <p:grpSp>
        <p:nvGrpSpPr>
          <p:cNvPr id="19" name="Group 12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F63EB507-D607-204D-74A5-2C0F3509A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154" y="5294643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de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 Optimierung einfach gemacht —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5CFFD-22BF-84D3-A202-0F0BCA4C98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1C120DF-A3CA-7141-B42B-6A956923B8FF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7C2266E-50A9-3B73-9862-CA79D0063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38092" y="6099985"/>
            <a:ext cx="616182" cy="6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13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75915-DA4E-41EF-49BC-B835A930B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Endpunkte der anderen Sensoren</a:t>
            </a:r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D2B0A54-A9D6-7231-A252-A3FD43E79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0465" y="457200"/>
            <a:ext cx="5677645" cy="540385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E52124-066F-9478-FB05-18B5CC2BD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Endpunkte gleich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Pfad beinhaltet „Sensorart“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→ Neues Modul für neuen Sensor, muss</a:t>
            </a:r>
            <a:br>
              <a:rPr lang="de-DE" dirty="0"/>
            </a:br>
            <a:r>
              <a:rPr lang="de-DE" dirty="0"/>
              <a:t>     die gleichen Endpunkte anbieten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0"/>
            <a:r>
              <a:rPr lang="de-DE" sz="14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Alle Endpunkte sind </a:t>
            </a:r>
            <a:r>
              <a:rPr lang="de-DE" sz="1400" dirty="0">
                <a:solidFill>
                  <a:srgbClr val="000000">
                    <a:lumMod val="65000"/>
                    <a:lumOff val="35000"/>
                  </a:srgbClr>
                </a:solidFill>
                <a:hlinkClick r:id="rId3"/>
              </a:rPr>
              <a:t>hier</a:t>
            </a:r>
            <a:r>
              <a:rPr lang="de-DE" sz="14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 dokumentiert.</a:t>
            </a:r>
            <a:endParaRPr lang="de-DE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BD20F-9596-DF25-572B-F947A8163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D9A66-7D86-0D44-BCD9-4F7DBE2963AB}" type="slidenum">
              <a:rPr lang="de-DE" smtClean="0"/>
              <a:t>10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D03FE-B93C-45D1-A404-2A9895B514F0}"/>
              </a:ext>
            </a:extLst>
          </p:cNvPr>
          <p:cNvSpPr txBox="1"/>
          <p:nvPr/>
        </p:nvSpPr>
        <p:spPr>
          <a:xfrm>
            <a:off x="6954173" y="685151"/>
            <a:ext cx="31245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de-DE" sz="7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agilealligators.timos.design</a:t>
            </a:r>
            <a:r>
              <a:rPr lang="de-DE" sz="7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de-DE" sz="7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api</a:t>
            </a:r>
            <a:r>
              <a:rPr lang="de-DE" sz="7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44605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75915-DA4E-41EF-49BC-B835A930B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eines “Sensormoduls“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2B0A54-A9D6-7231-A252-A3FD43E79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46712" y="457200"/>
            <a:ext cx="5645150" cy="540385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E52124-066F-9478-FB05-18B5CC2BD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Import des Carrier Moduls</a:t>
            </a:r>
          </a:p>
          <a:p>
            <a:endParaRPr lang="de-DE" dirty="0"/>
          </a:p>
          <a:p>
            <a:r>
              <a:rPr lang="de-DE" dirty="0"/>
              <a:t>→ Neues Modul für neuen Sensor, muss</a:t>
            </a:r>
            <a:br>
              <a:rPr lang="de-DE" dirty="0"/>
            </a:br>
            <a:r>
              <a:rPr lang="de-DE" dirty="0"/>
              <a:t>     die gleichen Methoden anbieten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Wie die Module intern aufgebaut sind, ist </a:t>
            </a:r>
            <a:r>
              <a: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hier</a:t>
            </a:r>
            <a:r>
              <a:rPr lang="de-DE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dokumentiert.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BD20F-9596-DF25-572B-F947A8163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D9A66-7D86-0D44-BCD9-4F7DBE2963AB}" type="slidenum">
              <a:rPr lang="de-DE" smtClean="0"/>
              <a:t>11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D03FE-B93C-45D1-A404-2A9895B514F0}"/>
              </a:ext>
            </a:extLst>
          </p:cNvPr>
          <p:cNvSpPr txBox="1"/>
          <p:nvPr/>
        </p:nvSpPr>
        <p:spPr>
          <a:xfrm>
            <a:off x="6796448" y="646568"/>
            <a:ext cx="31245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de-DE" sz="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agilealligators.timos.design</a:t>
            </a:r>
            <a:r>
              <a:rPr lang="de-DE" sz="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de-DE" sz="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docs</a:t>
            </a:r>
            <a:r>
              <a:rPr lang="de-DE" sz="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de-DE" sz="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modules</a:t>
            </a:r>
            <a:r>
              <a:rPr lang="de-DE" sz="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de-DE" sz="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VibrationModule.html</a:t>
            </a:r>
            <a:endParaRPr lang="de-DE" sz="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879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dog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AE9B3979-840C-A9B2-E514-F117F9D5D56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0370" r="10370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947AB-507F-9BAD-B819-B89DD051C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C120DF-A3CA-7141-B42B-6A956923B8FF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3F0EC8-7D64-46E4-8370-CCABA18DD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Schön, und wie kann ich die Daten nun im Frontend anzeigen?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6FCC2-CDD8-87F1-A93B-78845FB3A140}"/>
              </a:ext>
            </a:extLst>
          </p:cNvPr>
          <p:cNvSpPr txBox="1"/>
          <p:nvPr/>
        </p:nvSpPr>
        <p:spPr>
          <a:xfrm>
            <a:off x="918653" y="6400412"/>
            <a:ext cx="224848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dirty="0">
                <a:solidFill>
                  <a:schemeClr val="bg1">
                    <a:lumMod val="8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Ligenium Track+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7CE4C-A937-B2CE-08D2-DA40D7B0F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8092" y="6099985"/>
            <a:ext cx="616182" cy="6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35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190A11-9937-5BA3-BD88-326B72FB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Sensordaten anzeigen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0BA08B2-9850-5099-4927-FB7696E1D0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425304" y="1279722"/>
            <a:ext cx="5849678" cy="4692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22000"/>
              </a:srgbClr>
            </a:outerShdw>
          </a:effectLst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036A44B-D250-6E5A-A4D4-28F83BB723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276522" y="1143000"/>
            <a:ext cx="5077278" cy="5211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22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4736A5-02E9-EA6C-B024-B861E91D0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C120DF-A3CA-7141-B42B-6A956923B8FF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120AA-760C-B7BC-2C0A-1CA667281E0C}"/>
              </a:ext>
            </a:extLst>
          </p:cNvPr>
          <p:cNvSpPr txBox="1"/>
          <p:nvPr/>
        </p:nvSpPr>
        <p:spPr>
          <a:xfrm>
            <a:off x="838200" y="5759253"/>
            <a:ext cx="5019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/>
              </a:rPr>
              <a:t>Chart Optionen online dokumentiert</a:t>
            </a:r>
            <a:endParaRPr lang="de-DE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414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96EA1-8E78-625F-AAAD-4C255690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Charts.vue</a:t>
            </a:r>
            <a:r>
              <a:rPr lang="de-DE" dirty="0"/>
              <a:t> → /</a:t>
            </a:r>
            <a:r>
              <a:rPr lang="de-DE" dirty="0" err="1"/>
              <a:t>charts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59ADED-3B5C-1547-CE3A-21F763032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5568" y="1825625"/>
            <a:ext cx="654086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04AD3-883E-4168-2478-A32133B68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D9A66-7D86-0D44-BCD9-4F7DBE2963AB}" type="slidenum">
              <a:rPr lang="de-DE" smtClean="0"/>
              <a:t>14</a:t>
            </a:fld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F29EE4-E041-8C57-8095-67C4AA9BB42C}"/>
              </a:ext>
            </a:extLst>
          </p:cNvPr>
          <p:cNvSpPr txBox="1"/>
          <p:nvPr/>
        </p:nvSpPr>
        <p:spPr>
          <a:xfrm>
            <a:off x="3786214" y="1957510"/>
            <a:ext cx="312454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de-DE" sz="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agilealligators.timos.design</a:t>
            </a:r>
            <a:r>
              <a:rPr lang="de-DE" sz="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de-DE" sz="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charts</a:t>
            </a:r>
            <a:endParaRPr lang="de-DE" sz="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75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D74C392-CC49-2904-6452-1092F0E26FF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10638" r="10638"/>
          <a:stretch/>
        </p:blipFill>
        <p:spPr>
          <a:xfrm>
            <a:off x="4038600" y="0"/>
            <a:ext cx="8153400" cy="6858000"/>
          </a:xfr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4CDD88A-01B6-3C01-459F-9D4B8FB25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C120DF-A3CA-7141-B42B-6A956923B8FF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8D52-AB78-5092-8E2B-796527BCF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endParaRPr lang="de-D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6060E3-5950-A0C2-0055-7C048B121C7A}"/>
              </a:ext>
            </a:extLst>
          </p:cNvPr>
          <p:cNvGrpSpPr/>
          <p:nvPr/>
        </p:nvGrpSpPr>
        <p:grpSpPr>
          <a:xfrm>
            <a:off x="238092" y="6099985"/>
            <a:ext cx="2929042" cy="616182"/>
            <a:chOff x="238092" y="6099985"/>
            <a:chExt cx="2929042" cy="6161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0DE633-AE35-CB7B-E713-6D89636C2267}"/>
                </a:ext>
              </a:extLst>
            </p:cNvPr>
            <p:cNvSpPr txBox="1"/>
            <p:nvPr userDrawn="1"/>
          </p:nvSpPr>
          <p:spPr>
            <a:xfrm>
              <a:off x="918653" y="6400412"/>
              <a:ext cx="224848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i="0" dirty="0">
                  <a:solidFill>
                    <a:schemeClr val="bg1">
                      <a:lumMod val="85000"/>
                    </a:schemeClr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Ligenium Track+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439EA-31FD-1925-61C1-5498DC0400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238092" y="6099985"/>
              <a:ext cx="616182" cy="616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5404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08D52-AB78-5092-8E2B-796527BCF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Architektur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4CDD88A-01B6-3C01-459F-9D4B8FB25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C120DF-A3CA-7141-B42B-6A956923B8FF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26" name="Rechteck: abgerundete Ecken 5">
            <a:extLst>
              <a:ext uri="{FF2B5EF4-FFF2-40B4-BE49-F238E27FC236}">
                <a16:creationId xmlns:a16="http://schemas.microsoft.com/office/drawing/2014/main" id="{52FAF4B6-E101-09CC-1586-1ED343D59F79}"/>
              </a:ext>
            </a:extLst>
          </p:cNvPr>
          <p:cNvSpPr/>
          <p:nvPr/>
        </p:nvSpPr>
        <p:spPr>
          <a:xfrm>
            <a:off x="5364200" y="1118258"/>
            <a:ext cx="5377165" cy="4744719"/>
          </a:xfrm>
          <a:prstGeom prst="roundRect">
            <a:avLst>
              <a:gd name="adj" fmla="val 6974"/>
            </a:avLst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0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Server</a:t>
            </a:r>
            <a:endParaRPr lang="de-DE" b="1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Rechteck: abgerundete Ecken 6">
            <a:extLst>
              <a:ext uri="{FF2B5EF4-FFF2-40B4-BE49-F238E27FC236}">
                <a16:creationId xmlns:a16="http://schemas.microsoft.com/office/drawing/2014/main" id="{59782CE9-2A12-41E0-DA6E-F027A2124C30}"/>
              </a:ext>
            </a:extLst>
          </p:cNvPr>
          <p:cNvSpPr/>
          <p:nvPr/>
        </p:nvSpPr>
        <p:spPr>
          <a:xfrm>
            <a:off x="5649996" y="1952937"/>
            <a:ext cx="4805571" cy="1870208"/>
          </a:xfrm>
          <a:prstGeom prst="roundRect">
            <a:avLst>
              <a:gd name="adj" fmla="val 73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nginx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30" name="Table 30">
            <a:extLst>
              <a:ext uri="{FF2B5EF4-FFF2-40B4-BE49-F238E27FC236}">
                <a16:creationId xmlns:a16="http://schemas.microsoft.com/office/drawing/2014/main" id="{C79C5C41-0F07-740B-8605-28BABC6A9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40418"/>
              </p:ext>
            </p:extLst>
          </p:nvPr>
        </p:nvGraphicFramePr>
        <p:xfrm>
          <a:off x="6496066" y="2506011"/>
          <a:ext cx="3113430" cy="1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715">
                  <a:extLst>
                    <a:ext uri="{9D8B030D-6E8A-4147-A177-3AD203B41FA5}">
                      <a16:colId xmlns:a16="http://schemas.microsoft.com/office/drawing/2014/main" val="3288805708"/>
                    </a:ext>
                  </a:extLst>
                </a:gridCol>
                <a:gridCol w="1556715">
                  <a:extLst>
                    <a:ext uri="{9D8B030D-6E8A-4147-A177-3AD203B41FA5}">
                      <a16:colId xmlns:a16="http://schemas.microsoft.com/office/drawing/2014/main" val="121271534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de-DE" sz="160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docs</a:t>
                      </a:r>
                      <a:endParaRPr lang="de-DE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Backend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1547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de-DE" sz="160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api</a:t>
                      </a:r>
                      <a:endParaRPr lang="de-DE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Backend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20676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Frontend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3466807"/>
                  </a:ext>
                </a:extLst>
              </a:tr>
            </a:tbl>
          </a:graphicData>
        </a:graphic>
      </p:graphicFrame>
      <p:sp>
        <p:nvSpPr>
          <p:cNvPr id="32" name="Rechteck: abgerundete Ecken 6">
            <a:extLst>
              <a:ext uri="{FF2B5EF4-FFF2-40B4-BE49-F238E27FC236}">
                <a16:creationId xmlns:a16="http://schemas.microsoft.com/office/drawing/2014/main" id="{8289B209-99D5-D92D-8153-211F5B71153F}"/>
              </a:ext>
            </a:extLst>
          </p:cNvPr>
          <p:cNvSpPr/>
          <p:nvPr/>
        </p:nvSpPr>
        <p:spPr>
          <a:xfrm>
            <a:off x="5649997" y="4079383"/>
            <a:ext cx="4805570" cy="1477234"/>
          </a:xfrm>
          <a:prstGeom prst="roundRect">
            <a:avLst>
              <a:gd name="adj" fmla="val 937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Docker </a:t>
            </a:r>
            <a:r>
              <a:rPr lang="de-DE" b="1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Compose</a:t>
            </a:r>
            <a:endParaRPr lang="de-DE" b="1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33" name="Table 30">
            <a:extLst>
              <a:ext uri="{FF2B5EF4-FFF2-40B4-BE49-F238E27FC236}">
                <a16:creationId xmlns:a16="http://schemas.microsoft.com/office/drawing/2014/main" id="{48B45018-3B75-6F84-50AE-D62770EDD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503769"/>
              </p:ext>
            </p:extLst>
          </p:nvPr>
        </p:nvGraphicFramePr>
        <p:xfrm>
          <a:off x="6496066" y="4637391"/>
          <a:ext cx="3113430" cy="7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715">
                  <a:extLst>
                    <a:ext uri="{9D8B030D-6E8A-4147-A177-3AD203B41FA5}">
                      <a16:colId xmlns:a16="http://schemas.microsoft.com/office/drawing/2014/main" val="3288805708"/>
                    </a:ext>
                  </a:extLst>
                </a:gridCol>
                <a:gridCol w="1556715">
                  <a:extLst>
                    <a:ext uri="{9D8B030D-6E8A-4147-A177-3AD203B41FA5}">
                      <a16:colId xmlns:a16="http://schemas.microsoft.com/office/drawing/2014/main" val="121271534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Backend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NestJs</a:t>
                      </a:r>
                      <a:endParaRPr lang="de-DE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1547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Frontend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Vue.js</a:t>
                      </a:r>
                      <a:endParaRPr lang="de-DE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2067602"/>
                  </a:ext>
                </a:extLst>
              </a:tr>
            </a:tbl>
          </a:graphicData>
        </a:graphic>
      </p:graphicFrame>
      <p:grpSp>
        <p:nvGrpSpPr>
          <p:cNvPr id="62" name="Group 61">
            <a:extLst>
              <a:ext uri="{FF2B5EF4-FFF2-40B4-BE49-F238E27FC236}">
                <a16:creationId xmlns:a16="http://schemas.microsoft.com/office/drawing/2014/main" id="{16DB6F9E-7B52-7712-9902-5CB636B5FF40}"/>
              </a:ext>
            </a:extLst>
          </p:cNvPr>
          <p:cNvGrpSpPr/>
          <p:nvPr/>
        </p:nvGrpSpPr>
        <p:grpSpPr>
          <a:xfrm>
            <a:off x="487281" y="2264443"/>
            <a:ext cx="1892350" cy="1558702"/>
            <a:chOff x="2461242" y="4829574"/>
            <a:chExt cx="1892350" cy="1558702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6987E4B-E460-A302-51DE-4472B4A1EF7F}"/>
                </a:ext>
              </a:extLst>
            </p:cNvPr>
            <p:cNvSpPr/>
            <p:nvPr/>
          </p:nvSpPr>
          <p:spPr>
            <a:xfrm>
              <a:off x="2903792" y="4829574"/>
              <a:ext cx="1007252" cy="100725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ED5F01D-1A89-DC82-57EA-BA4387837A72}"/>
                </a:ext>
              </a:extLst>
            </p:cNvPr>
            <p:cNvSpPr/>
            <p:nvPr/>
          </p:nvSpPr>
          <p:spPr>
            <a:xfrm>
              <a:off x="2461242" y="5838948"/>
              <a:ext cx="1892350" cy="549328"/>
            </a:xfrm>
            <a:custGeom>
              <a:avLst/>
              <a:gdLst>
                <a:gd name="connsiteX0" fmla="*/ 0 w 1956590"/>
                <a:gd name="connsiteY0" fmla="*/ 0 h 1304393"/>
                <a:gd name="connsiteX1" fmla="*/ 1956590 w 1956590"/>
                <a:gd name="connsiteY1" fmla="*/ 0 h 1304393"/>
                <a:gd name="connsiteX2" fmla="*/ 1956590 w 1956590"/>
                <a:gd name="connsiteY2" fmla="*/ 1304393 h 1304393"/>
                <a:gd name="connsiteX3" fmla="*/ 0 w 1956590"/>
                <a:gd name="connsiteY3" fmla="*/ 1304393 h 1304393"/>
                <a:gd name="connsiteX4" fmla="*/ 0 w 1956590"/>
                <a:gd name="connsiteY4" fmla="*/ 0 h 130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6590" h="1304393">
                  <a:moveTo>
                    <a:pt x="0" y="0"/>
                  </a:moveTo>
                  <a:lnTo>
                    <a:pt x="1956590" y="0"/>
                  </a:lnTo>
                  <a:lnTo>
                    <a:pt x="1956590" y="1304393"/>
                  </a:lnTo>
                  <a:lnTo>
                    <a:pt x="0" y="130439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b="1" kern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1x vCPU</a:t>
              </a:r>
            </a:p>
          </p:txBody>
        </p:sp>
        <p:pic>
          <p:nvPicPr>
            <p:cNvPr id="53" name="Picture 5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B75CA5A-788E-A3DE-7F9B-B2D268C26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44708" y="5070491"/>
              <a:ext cx="525418" cy="525418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37B3831-EC67-A710-38A1-BDD69DF9A06E}"/>
              </a:ext>
            </a:extLst>
          </p:cNvPr>
          <p:cNvGrpSpPr/>
          <p:nvPr/>
        </p:nvGrpSpPr>
        <p:grpSpPr>
          <a:xfrm>
            <a:off x="1579843" y="4124144"/>
            <a:ext cx="1892350" cy="1545075"/>
            <a:chOff x="7838408" y="4829574"/>
            <a:chExt cx="1892350" cy="1545075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BEDF057-AA35-CF4B-851C-152D38843F54}"/>
                </a:ext>
              </a:extLst>
            </p:cNvPr>
            <p:cNvSpPr/>
            <p:nvPr/>
          </p:nvSpPr>
          <p:spPr>
            <a:xfrm>
              <a:off x="8280956" y="4829574"/>
              <a:ext cx="1007252" cy="100725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5459A30-7117-7FC5-59E9-F64EDC5147D7}"/>
                </a:ext>
              </a:extLst>
            </p:cNvPr>
            <p:cNvSpPr/>
            <p:nvPr/>
          </p:nvSpPr>
          <p:spPr>
            <a:xfrm>
              <a:off x="7838408" y="5825321"/>
              <a:ext cx="1892350" cy="549328"/>
            </a:xfrm>
            <a:custGeom>
              <a:avLst/>
              <a:gdLst>
                <a:gd name="connsiteX0" fmla="*/ 0 w 1956590"/>
                <a:gd name="connsiteY0" fmla="*/ 0 h 1304393"/>
                <a:gd name="connsiteX1" fmla="*/ 1956590 w 1956590"/>
                <a:gd name="connsiteY1" fmla="*/ 0 h 1304393"/>
                <a:gd name="connsiteX2" fmla="*/ 1956590 w 1956590"/>
                <a:gd name="connsiteY2" fmla="*/ 1304393 h 1304393"/>
                <a:gd name="connsiteX3" fmla="*/ 0 w 1956590"/>
                <a:gd name="connsiteY3" fmla="*/ 1304393 h 1304393"/>
                <a:gd name="connsiteX4" fmla="*/ 0 w 1956590"/>
                <a:gd name="connsiteY4" fmla="*/ 0 h 130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6590" h="1304393">
                  <a:moveTo>
                    <a:pt x="0" y="0"/>
                  </a:moveTo>
                  <a:lnTo>
                    <a:pt x="1956590" y="0"/>
                  </a:lnTo>
                  <a:lnTo>
                    <a:pt x="1956590" y="1304393"/>
                  </a:lnTo>
                  <a:lnTo>
                    <a:pt x="0" y="130439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b="1" kern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20GB Speicher</a:t>
              </a:r>
            </a:p>
          </p:txBody>
        </p:sp>
        <p:pic>
          <p:nvPicPr>
            <p:cNvPr id="55" name="Picture 5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5EA3FA2-BDFE-856A-4EB0-E05D4EF34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21632" y="5070250"/>
              <a:ext cx="525900" cy="5259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D71CFBA-277F-6A6D-2BD0-5F248B6F0F63}"/>
              </a:ext>
            </a:extLst>
          </p:cNvPr>
          <p:cNvGrpSpPr/>
          <p:nvPr/>
        </p:nvGrpSpPr>
        <p:grpSpPr>
          <a:xfrm>
            <a:off x="2557203" y="2264443"/>
            <a:ext cx="1892350" cy="1558702"/>
            <a:chOff x="5149824" y="4829574"/>
            <a:chExt cx="1892350" cy="1558702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4B59742-0B49-C0F7-9B5D-15E004E2ACE2}"/>
                </a:ext>
              </a:extLst>
            </p:cNvPr>
            <p:cNvSpPr/>
            <p:nvPr/>
          </p:nvSpPr>
          <p:spPr>
            <a:xfrm>
              <a:off x="5592373" y="4829574"/>
              <a:ext cx="1007252" cy="100725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10D074B-147A-DF7F-4547-5B0373937B0C}"/>
                </a:ext>
              </a:extLst>
            </p:cNvPr>
            <p:cNvSpPr/>
            <p:nvPr/>
          </p:nvSpPr>
          <p:spPr>
            <a:xfrm>
              <a:off x="5149824" y="5838948"/>
              <a:ext cx="1892350" cy="549328"/>
            </a:xfrm>
            <a:custGeom>
              <a:avLst/>
              <a:gdLst>
                <a:gd name="connsiteX0" fmla="*/ 0 w 1956590"/>
                <a:gd name="connsiteY0" fmla="*/ 0 h 1304393"/>
                <a:gd name="connsiteX1" fmla="*/ 1956590 w 1956590"/>
                <a:gd name="connsiteY1" fmla="*/ 0 h 1304393"/>
                <a:gd name="connsiteX2" fmla="*/ 1956590 w 1956590"/>
                <a:gd name="connsiteY2" fmla="*/ 1304393 h 1304393"/>
                <a:gd name="connsiteX3" fmla="*/ 0 w 1956590"/>
                <a:gd name="connsiteY3" fmla="*/ 1304393 h 1304393"/>
                <a:gd name="connsiteX4" fmla="*/ 0 w 1956590"/>
                <a:gd name="connsiteY4" fmla="*/ 0 h 130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6590" h="1304393">
                  <a:moveTo>
                    <a:pt x="0" y="0"/>
                  </a:moveTo>
                  <a:lnTo>
                    <a:pt x="1956590" y="0"/>
                  </a:lnTo>
                  <a:lnTo>
                    <a:pt x="1956590" y="1304393"/>
                  </a:lnTo>
                  <a:lnTo>
                    <a:pt x="0" y="130439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b="1" kern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2GB RAM</a:t>
              </a:r>
            </a:p>
          </p:txBody>
        </p:sp>
        <p:pic>
          <p:nvPicPr>
            <p:cNvPr id="57" name="Picture 5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B3A3E31-D69A-ED9B-F8D4-6BBFB46A6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33290" y="5070491"/>
              <a:ext cx="525418" cy="525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4998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75915-DA4E-41EF-49BC-B835A930B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Block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E52124-066F-9478-FB05-18B5CC2BD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Reverse Proxy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SSL per </a:t>
            </a:r>
            <a:r>
              <a:rPr lang="de-DE" dirty="0" err="1"/>
              <a:t>Certbot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Weiterleitung von http → https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BD20F-9596-DF25-572B-F947A8163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D9A66-7D86-0D44-BCD9-4F7DBE2963AB}" type="slidenum">
              <a:rPr lang="de-DE" smtClean="0"/>
              <a:t>17</a:t>
            </a:fld>
            <a:endParaRPr lang="de-DE" dirty="0"/>
          </a:p>
        </p:txBody>
      </p:sp>
      <p:pic>
        <p:nvPicPr>
          <p:cNvPr id="12" name="Content Placeholder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5F39A86-F6B6-74A0-CF3F-43A57BAF6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200638"/>
            <a:ext cx="6172200" cy="3916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235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75915-DA4E-41EF-49BC-B835A930B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 </a:t>
            </a:r>
            <a:r>
              <a:rPr lang="de-DE" dirty="0" err="1"/>
              <a:t>Compose</a:t>
            </a: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E52124-066F-9478-FB05-18B5CC2BD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Frontend </a:t>
            </a:r>
            <a:r>
              <a:rPr lang="de-DE" dirty="0" err="1"/>
              <a:t>exposed</a:t>
            </a:r>
            <a:r>
              <a:rPr lang="de-DE" dirty="0"/>
              <a:t> Port 8080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Backend </a:t>
            </a:r>
            <a:r>
              <a:rPr lang="de-DE" dirty="0" err="1"/>
              <a:t>exposed</a:t>
            </a:r>
            <a:r>
              <a:rPr lang="de-DE" dirty="0"/>
              <a:t> Port 3000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Kommunikation über Alligator Network </a:t>
            </a:r>
            <a:r>
              <a:rPr lang="de-DE" i="1" dirty="0"/>
              <a:t>„</a:t>
            </a:r>
            <a:r>
              <a:rPr lang="de-DE" i="1" dirty="0" err="1"/>
              <a:t>alinet</a:t>
            </a:r>
            <a:r>
              <a:rPr lang="de-DE" i="1" dirty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.</a:t>
            </a:r>
            <a:r>
              <a:rPr lang="de-DE" dirty="0" err="1"/>
              <a:t>env</a:t>
            </a:r>
            <a:r>
              <a:rPr lang="de-DE" dirty="0"/>
              <a:t>-Datei besteht aus folgenden Einträgen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MONGO_NODE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JWT_SECRET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DB_INIT_ACCOUNT_NAME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DB_INIT_ACCOUNT_PASSWORD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BD20F-9596-DF25-572B-F947A8163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D9A66-7D86-0D44-BCD9-4F7DBE2963AB}" type="slidenum">
              <a:rPr lang="de-DE" smtClean="0"/>
              <a:t>18</a:t>
            </a:fld>
            <a:endParaRPr lang="de-DE" dirty="0"/>
          </a:p>
        </p:txBody>
      </p:sp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0C17D7-0E00-302F-8721-0AE0BE63E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790" y="457200"/>
            <a:ext cx="4386996" cy="5403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3005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068728-6A6A-AB3C-133B-C1CDE2F5778E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75915-DA4E-41EF-49BC-B835A930B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CI/CD Pipeline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E52124-066F-9478-FB05-18B5CC2BD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Code Repo: </a:t>
            </a:r>
            <a:r>
              <a:rPr lang="de-DE" dirty="0">
                <a:hlinkClick r:id="rId2"/>
              </a:rPr>
              <a:t>GitHub Organisation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Build</a:t>
            </a:r>
            <a:r>
              <a:rPr lang="de-DE" dirty="0"/>
              <a:t>-Prozess: </a:t>
            </a:r>
            <a:r>
              <a:rPr lang="de-DE" dirty="0">
                <a:hlinkClick r:id="rId3"/>
              </a:rPr>
              <a:t>GitHub Actions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Image Registry: </a:t>
            </a:r>
            <a:r>
              <a:rPr lang="de-DE" dirty="0">
                <a:hlinkClick r:id="rId4"/>
              </a:rPr>
              <a:t>Docker Hub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BD20F-9596-DF25-572B-F947A8163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D9A66-7D86-0D44-BCD9-4F7DBE2963AB}" type="slidenum">
              <a:rPr lang="de-DE" smtClean="0"/>
              <a:t>19</a:t>
            </a:fld>
            <a:endParaRPr lang="de-D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9775DA-3F48-57CC-3B06-9B1CAA84A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874934" y="238125"/>
            <a:ext cx="4538132" cy="6381750"/>
          </a:xfr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A3714397-CBDD-861A-FA31-1742A7CB259E}"/>
              </a:ext>
            </a:extLst>
          </p:cNvPr>
          <p:cNvSpPr txBox="1">
            <a:spLocks/>
          </p:cNvSpPr>
          <p:nvPr/>
        </p:nvSpPr>
        <p:spPr>
          <a:xfrm>
            <a:off x="10924308" y="6356349"/>
            <a:ext cx="429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3D9A66-7D86-0D44-BCD9-4F7DBE2963AB}" type="slidenum">
              <a:rPr lang="de-DE" smtClean="0">
                <a:solidFill>
                  <a:schemeClr val="bg1"/>
                </a:solidFill>
              </a:rPr>
              <a:pPr/>
              <a:t>19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626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6320-B1EC-45E8-7238-8C62CE71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27940-7651-3255-27EB-DFB0FFF0F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latin typeface="Helvetica Neue"/>
              </a:rPr>
              <a:t>Team-Vorstellung</a:t>
            </a:r>
          </a:p>
          <a:p>
            <a:r>
              <a:rPr lang="de-DE" dirty="0">
                <a:latin typeface="Helvetica Neue"/>
              </a:rPr>
              <a:t>Ausgangspunkt</a:t>
            </a:r>
          </a:p>
          <a:p>
            <a:r>
              <a:rPr lang="de-DE" dirty="0">
                <a:latin typeface="Helvetica Neue"/>
              </a:rPr>
              <a:t>Ziel</a:t>
            </a:r>
            <a:endParaRPr lang="de-DE" dirty="0"/>
          </a:p>
          <a:p>
            <a:r>
              <a:rPr lang="de-DE" dirty="0">
                <a:latin typeface="Helvetica Neue"/>
              </a:rPr>
              <a:t>Architektur</a:t>
            </a:r>
          </a:p>
          <a:p>
            <a:r>
              <a:rPr lang="de-DE" dirty="0"/>
              <a:t>Demo</a:t>
            </a:r>
          </a:p>
          <a:p>
            <a:r>
              <a:rPr lang="de-DE" dirty="0"/>
              <a:t>Module Deep-Dive</a:t>
            </a:r>
          </a:p>
          <a:p>
            <a:r>
              <a:rPr lang="de-DE" dirty="0" err="1"/>
              <a:t>Deployment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7D7A9-7DCB-5659-DD7B-38FC78BA3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D9A66-7D86-0D44-BCD9-4F7DBE2963AB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8486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6CBD585-B050-FC93-75C3-5464117C228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0370" r="10370"/>
          <a:stretch/>
        </p:blipFill>
        <p:spPr>
          <a:xfrm flipH="1">
            <a:off x="4038600" y="0"/>
            <a:ext cx="8153400" cy="685800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A27C3-CB5D-35F8-5523-D0EB59F5A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C120DF-A3CA-7141-B42B-6A956923B8FF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FB34E8-93A9-43DE-F5B7-739828DA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Learnings</a:t>
            </a:r>
            <a:r>
              <a:rPr lang="de-DE" dirty="0"/>
              <a:t> &amp; zukünftige Schritte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750661-3A9B-80FE-4E48-A115E103DA69}"/>
              </a:ext>
            </a:extLst>
          </p:cNvPr>
          <p:cNvGrpSpPr/>
          <p:nvPr/>
        </p:nvGrpSpPr>
        <p:grpSpPr>
          <a:xfrm>
            <a:off x="238092" y="6099985"/>
            <a:ext cx="2929042" cy="616182"/>
            <a:chOff x="238092" y="6099985"/>
            <a:chExt cx="2929042" cy="6161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03714D-862F-D6A7-3654-F86591A74801}"/>
                </a:ext>
              </a:extLst>
            </p:cNvPr>
            <p:cNvSpPr txBox="1"/>
            <p:nvPr userDrawn="1"/>
          </p:nvSpPr>
          <p:spPr>
            <a:xfrm>
              <a:off x="918653" y="6400412"/>
              <a:ext cx="224848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i="0" dirty="0">
                  <a:solidFill>
                    <a:schemeClr val="bg1">
                      <a:lumMod val="85000"/>
                    </a:schemeClr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Ligenium Track+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3F68509-700C-D8AD-C748-5EB2BD5A9D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 flipH="1">
              <a:off x="238092" y="6099985"/>
              <a:ext cx="616182" cy="616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3228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CEB767F-6480-6F99-034C-34B917DAB20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0330" r="10330"/>
          <a:stretch/>
        </p:blipFill>
        <p:spPr>
          <a:xfrm>
            <a:off x="4038600" y="0"/>
            <a:ext cx="8153400" cy="6858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99C02E-1106-0BAF-3553-6C2D77CDD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C120DF-A3CA-7141-B42B-6A956923B8FF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9AD475-772E-AD5F-6C5B-4E6D5823E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Eure</a:t>
            </a:r>
            <a:br>
              <a:rPr lang="de-DE" dirty="0"/>
            </a:br>
            <a:r>
              <a:rPr lang="de-DE" dirty="0"/>
              <a:t>Aufmerksamkeit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F4AC63-9FCD-8DA6-120B-FB2C131CC896}"/>
              </a:ext>
            </a:extLst>
          </p:cNvPr>
          <p:cNvGrpSpPr/>
          <p:nvPr/>
        </p:nvGrpSpPr>
        <p:grpSpPr>
          <a:xfrm>
            <a:off x="238092" y="6099985"/>
            <a:ext cx="2929042" cy="616182"/>
            <a:chOff x="238092" y="6099985"/>
            <a:chExt cx="2929042" cy="6161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5B23B6-5DAD-610F-A581-67FB458B6605}"/>
                </a:ext>
              </a:extLst>
            </p:cNvPr>
            <p:cNvSpPr txBox="1"/>
            <p:nvPr userDrawn="1"/>
          </p:nvSpPr>
          <p:spPr>
            <a:xfrm>
              <a:off x="918653" y="6400412"/>
              <a:ext cx="224848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i="0" dirty="0">
                  <a:solidFill>
                    <a:schemeClr val="bg1">
                      <a:lumMod val="85000"/>
                    </a:schemeClr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Ligenium Track+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5116FC-17AA-24A0-5F52-1B094D043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 flipH="1">
              <a:off x="238092" y="6099985"/>
              <a:ext cx="616182" cy="616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367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259E-57AA-8416-B674-7EA11B85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Team – Agile Alligators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5912A-0778-D063-B909-9B9DAFED1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D9A66-7D86-0D44-BCD9-4F7DBE2963AB}" type="slidenum">
              <a:rPr lang="de-DE" smtClean="0"/>
              <a:t>3</a:t>
            </a:fld>
            <a:endParaRPr lang="de-DE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B1C658-946D-2045-C197-49A6A1604EE0}"/>
              </a:ext>
            </a:extLst>
          </p:cNvPr>
          <p:cNvSpPr/>
          <p:nvPr/>
        </p:nvSpPr>
        <p:spPr>
          <a:xfrm>
            <a:off x="981080" y="2154241"/>
            <a:ext cx="2021840" cy="202184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0117" b="-24259"/>
            </a:stretch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7E3310-D81E-A63E-F850-114FB5995D92}"/>
              </a:ext>
            </a:extLst>
          </p:cNvPr>
          <p:cNvSpPr/>
          <p:nvPr/>
        </p:nvSpPr>
        <p:spPr>
          <a:xfrm>
            <a:off x="9189080" y="2154241"/>
            <a:ext cx="2021840" cy="202184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97D02-CD9F-20AF-2243-4904A600F703}"/>
              </a:ext>
            </a:extLst>
          </p:cNvPr>
          <p:cNvSpPr txBox="1"/>
          <p:nvPr/>
        </p:nvSpPr>
        <p:spPr>
          <a:xfrm>
            <a:off x="9189080" y="4343404"/>
            <a:ext cx="202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Timo</a:t>
            </a:r>
          </a:p>
          <a:p>
            <a:pPr algn="ctr"/>
            <a:r>
              <a:rPr lang="de-DE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Scheuermann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553D6-6B08-2DBF-F0DC-91D9E0393E63}"/>
              </a:ext>
            </a:extLst>
          </p:cNvPr>
          <p:cNvSpPr txBox="1"/>
          <p:nvPr/>
        </p:nvSpPr>
        <p:spPr>
          <a:xfrm>
            <a:off x="5085080" y="4343404"/>
            <a:ext cx="202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Jannis</a:t>
            </a:r>
          </a:p>
          <a:p>
            <a:pPr algn="ctr"/>
            <a:r>
              <a:rPr lang="de-DE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Seefeld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D0B27-3710-34B8-D134-74E3B2D004CA}"/>
              </a:ext>
            </a:extLst>
          </p:cNvPr>
          <p:cNvSpPr txBox="1"/>
          <p:nvPr/>
        </p:nvSpPr>
        <p:spPr>
          <a:xfrm>
            <a:off x="981080" y="4343404"/>
            <a:ext cx="202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Baris</a:t>
            </a:r>
          </a:p>
          <a:p>
            <a:pPr algn="ctr"/>
            <a:r>
              <a:rPr lang="de-DE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Kacmaz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9ADFABA-87A1-9ABD-FFA0-2357DE42F60A}"/>
              </a:ext>
            </a:extLst>
          </p:cNvPr>
          <p:cNvSpPr/>
          <p:nvPr/>
        </p:nvSpPr>
        <p:spPr>
          <a:xfrm>
            <a:off x="5085080" y="2160908"/>
            <a:ext cx="2021840" cy="202184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4754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051FC-6482-0D5E-E3F8-F66D6540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Helvetica Neue Medium"/>
              </a:rPr>
              <a:t>Ausgangspunkt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F7375-EC09-42DA-F6BC-D7A178BCF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latin typeface="Helvetica Neue"/>
              </a:rPr>
              <a:t>Verschiedene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Ansätze</a:t>
            </a:r>
            <a:endParaRPr lang="en-US" dirty="0"/>
          </a:p>
          <a:p>
            <a:pPr lvl="1"/>
            <a:r>
              <a:rPr lang="en-US" dirty="0" err="1">
                <a:latin typeface="Helvetica Neue"/>
              </a:rPr>
              <a:t>Ladungsträger</a:t>
            </a:r>
            <a:r>
              <a:rPr lang="en-US" dirty="0">
                <a:latin typeface="Helvetica Neue"/>
              </a:rPr>
              <a:t>-Transport </a:t>
            </a:r>
            <a:r>
              <a:rPr lang="en-US" dirty="0" err="1">
                <a:latin typeface="Helvetica Neue"/>
              </a:rPr>
              <a:t>optimieren</a:t>
            </a:r>
            <a:endParaRPr lang="en-US" dirty="0" err="1"/>
          </a:p>
          <a:p>
            <a:pPr lvl="1"/>
            <a:r>
              <a:rPr lang="en-US" dirty="0" err="1">
                <a:latin typeface="Helvetica Neue"/>
              </a:rPr>
              <a:t>Ladungsträger-Auslastung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optimieren</a:t>
            </a:r>
            <a:endParaRPr lang="en-US" dirty="0">
              <a:latin typeface="Helvetica Neue"/>
            </a:endParaRPr>
          </a:p>
          <a:p>
            <a:pPr lvl="1"/>
            <a:r>
              <a:rPr lang="en-US" dirty="0" err="1">
                <a:latin typeface="Helvetica Neue"/>
              </a:rPr>
              <a:t>Ladungsträger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ans</a:t>
            </a:r>
            <a:r>
              <a:rPr lang="en-US" dirty="0">
                <a:latin typeface="Helvetica Neue"/>
              </a:rPr>
              <a:t> Band </a:t>
            </a:r>
            <a:r>
              <a:rPr lang="en-US" dirty="0" err="1">
                <a:latin typeface="Helvetica Neue"/>
              </a:rPr>
              <a:t>holen</a:t>
            </a:r>
            <a:endParaRPr lang="en-US" dirty="0" err="1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B3A7-8F04-E6A1-0600-FBB6643CC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D9A66-7D86-0D44-BCD9-4F7DBE2963AB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3018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05223-25BD-70C1-E7C0-09C17D65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Medium"/>
              </a:rPr>
              <a:t>Ziel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95267-DE88-58F8-C0AB-D5CD34E37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 Neue"/>
              </a:rPr>
              <a:t>Monitoring</a:t>
            </a:r>
          </a:p>
          <a:p>
            <a:r>
              <a:rPr lang="en-US" dirty="0" err="1">
                <a:latin typeface="Helvetica Neue"/>
              </a:rPr>
              <a:t>Benutzer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unterstützen</a:t>
            </a:r>
            <a:r>
              <a:rPr lang="en-US" dirty="0">
                <a:latin typeface="Helvetica Neue"/>
              </a:rPr>
              <a:t> um …</a:t>
            </a:r>
          </a:p>
          <a:p>
            <a:pPr lvl="1"/>
            <a:r>
              <a:rPr lang="en-US" dirty="0">
                <a:latin typeface="Helvetica Neue"/>
              </a:rPr>
              <a:t>… </a:t>
            </a:r>
            <a:r>
              <a:rPr lang="en-US" dirty="0" err="1">
                <a:latin typeface="Helvetica Neue"/>
              </a:rPr>
              <a:t>Anomalien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zu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erkennen</a:t>
            </a:r>
            <a:endParaRPr lang="en-US" dirty="0">
              <a:latin typeface="Helvetica Neue"/>
            </a:endParaRPr>
          </a:p>
          <a:p>
            <a:pPr lvl="1"/>
            <a:r>
              <a:rPr lang="en-US" dirty="0">
                <a:latin typeface="Helvetica Neue"/>
              </a:rPr>
              <a:t>… die </a:t>
            </a:r>
            <a:r>
              <a:rPr lang="en-US" dirty="0" err="1">
                <a:latin typeface="Helvetica Neue"/>
              </a:rPr>
              <a:t>Nutzung</a:t>
            </a:r>
            <a:r>
              <a:rPr lang="en-US" dirty="0">
                <a:latin typeface="Helvetica Neue"/>
              </a:rPr>
              <a:t> der </a:t>
            </a:r>
            <a:r>
              <a:rPr lang="en-US" dirty="0" err="1">
                <a:latin typeface="Helvetica Neue"/>
              </a:rPr>
              <a:t>Ladungsträger</a:t>
            </a:r>
            <a:r>
              <a:rPr lang="en-US" dirty="0">
                <a:latin typeface="Helvetica Neue"/>
              </a:rPr>
              <a:t> </a:t>
            </a:r>
            <a:r>
              <a:rPr lang="en-US" dirty="0" err="1">
                <a:latin typeface="Helvetica Neue"/>
              </a:rPr>
              <a:t>zu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optimieren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E770F-4A64-148B-F833-B334ED1A8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D9A66-7D86-0D44-BCD9-4F7DBE2963AB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516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FBF55-7326-9881-CACD-CA144D107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Helvetica Neue Medium"/>
              </a:rPr>
              <a:t>Architektur</a:t>
            </a:r>
            <a:endParaRPr lang="en-US" dirty="0" err="1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F62D761C-9E7B-BACD-172A-086AB995B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7526" y="1825625"/>
            <a:ext cx="569694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B26A6-030C-7EB3-6F66-CA94E895F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D9A66-7D86-0D44-BCD9-4F7DBE2963AB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938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B1CFEB5-2991-E498-7F76-59B10A8FEB8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0370" r="10370"/>
          <a:stretch>
            <a:fillRect/>
          </a:stretch>
        </p:blipFill>
        <p:spPr/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D45A55-419E-2F77-BEFF-317E860A7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C120DF-A3CA-7141-B42B-6A956923B8FF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B8528-48A9-75DB-9D8C-B341311A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B73274-2406-A936-34D8-23C688C9312F}"/>
              </a:ext>
            </a:extLst>
          </p:cNvPr>
          <p:cNvGrpSpPr/>
          <p:nvPr/>
        </p:nvGrpSpPr>
        <p:grpSpPr>
          <a:xfrm>
            <a:off x="238092" y="6099985"/>
            <a:ext cx="2929042" cy="616182"/>
            <a:chOff x="238092" y="6099985"/>
            <a:chExt cx="2929042" cy="6161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483A79-1C29-3897-B845-2E487A77BF20}"/>
                </a:ext>
              </a:extLst>
            </p:cNvPr>
            <p:cNvSpPr txBox="1"/>
            <p:nvPr userDrawn="1"/>
          </p:nvSpPr>
          <p:spPr>
            <a:xfrm>
              <a:off x="918653" y="6400412"/>
              <a:ext cx="224848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i="0" dirty="0">
                  <a:solidFill>
                    <a:schemeClr val="bg1">
                      <a:lumMod val="85000"/>
                    </a:schemeClr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Ligenium Track+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DF7EFD-FB73-0F49-CFCF-2414A4499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238092" y="6099985"/>
              <a:ext cx="616182" cy="616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37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D74C392-CC49-2904-6452-1092F0E26FF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10370" r="10370"/>
          <a:stretch/>
        </p:blipFill>
        <p:spPr/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4CDD88A-01B6-3C01-459F-9D4B8FB25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C120DF-A3CA-7141-B42B-6A956923B8FF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8D52-AB78-5092-8E2B-796527BCF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Module</a:t>
            </a:r>
            <a:br>
              <a:rPr lang="de-DE" dirty="0"/>
            </a:br>
            <a:r>
              <a:rPr lang="de-DE" dirty="0"/>
              <a:t>Deep Dive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6060E3-5950-A0C2-0055-7C048B121C7A}"/>
              </a:ext>
            </a:extLst>
          </p:cNvPr>
          <p:cNvGrpSpPr/>
          <p:nvPr/>
        </p:nvGrpSpPr>
        <p:grpSpPr>
          <a:xfrm>
            <a:off x="238092" y="6099985"/>
            <a:ext cx="2929042" cy="616182"/>
            <a:chOff x="238092" y="6099985"/>
            <a:chExt cx="2929042" cy="6161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0DE633-AE35-CB7B-E713-6D89636C2267}"/>
                </a:ext>
              </a:extLst>
            </p:cNvPr>
            <p:cNvSpPr txBox="1"/>
            <p:nvPr userDrawn="1"/>
          </p:nvSpPr>
          <p:spPr>
            <a:xfrm>
              <a:off x="918653" y="6400412"/>
              <a:ext cx="224848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i="0" dirty="0">
                  <a:solidFill>
                    <a:schemeClr val="bg1">
                      <a:lumMod val="85000"/>
                    </a:schemeClr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Ligenium Track+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439EA-31FD-1925-61C1-5498DC0400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238092" y="6099985"/>
              <a:ext cx="616182" cy="616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8712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3660A-A43A-1DE3-1928-434E68CF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Module Deep Dive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C19798-10CB-0B05-BF02-F9C0D7FE45C5}"/>
              </a:ext>
            </a:extLst>
          </p:cNvPr>
          <p:cNvGrpSpPr/>
          <p:nvPr/>
        </p:nvGrpSpPr>
        <p:grpSpPr>
          <a:xfrm>
            <a:off x="842830" y="1831829"/>
            <a:ext cx="10506340" cy="4338929"/>
            <a:chOff x="842830" y="1831829"/>
            <a:chExt cx="10506340" cy="433892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052B89A-D340-CC0B-4E61-51664821D7D4}"/>
                </a:ext>
              </a:extLst>
            </p:cNvPr>
            <p:cNvSpPr/>
            <p:nvPr/>
          </p:nvSpPr>
          <p:spPr>
            <a:xfrm>
              <a:off x="1663124" y="4001294"/>
              <a:ext cx="538113" cy="1538053"/>
            </a:xfrm>
            <a:custGeom>
              <a:avLst/>
              <a:gdLst>
                <a:gd name="connsiteX0" fmla="*/ 0 w 538113"/>
                <a:gd name="connsiteY0" fmla="*/ 0 h 1538053"/>
                <a:gd name="connsiteX1" fmla="*/ 269056 w 538113"/>
                <a:gd name="connsiteY1" fmla="*/ 0 h 1538053"/>
                <a:gd name="connsiteX2" fmla="*/ 269056 w 538113"/>
                <a:gd name="connsiteY2" fmla="*/ 1538053 h 1538053"/>
                <a:gd name="connsiteX3" fmla="*/ 538113 w 538113"/>
                <a:gd name="connsiteY3" fmla="*/ 1538053 h 153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13" h="1538053">
                  <a:moveTo>
                    <a:pt x="0" y="0"/>
                  </a:moveTo>
                  <a:lnTo>
                    <a:pt x="269056" y="0"/>
                  </a:lnTo>
                  <a:lnTo>
                    <a:pt x="269056" y="1538053"/>
                  </a:lnTo>
                  <a:lnTo>
                    <a:pt x="538113" y="1538053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1020" tIns="728289" rIns="241020" bIns="72829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E2FE6BE-0ACD-0149-C091-77FED2DAB9F3}"/>
                </a:ext>
              </a:extLst>
            </p:cNvPr>
            <p:cNvSpPr/>
            <p:nvPr/>
          </p:nvSpPr>
          <p:spPr>
            <a:xfrm>
              <a:off x="1663124" y="4001294"/>
              <a:ext cx="538113" cy="512684"/>
            </a:xfrm>
            <a:custGeom>
              <a:avLst/>
              <a:gdLst>
                <a:gd name="connsiteX0" fmla="*/ 0 w 538113"/>
                <a:gd name="connsiteY0" fmla="*/ 0 h 512684"/>
                <a:gd name="connsiteX1" fmla="*/ 269056 w 538113"/>
                <a:gd name="connsiteY1" fmla="*/ 0 h 512684"/>
                <a:gd name="connsiteX2" fmla="*/ 269056 w 538113"/>
                <a:gd name="connsiteY2" fmla="*/ 512684 h 512684"/>
                <a:gd name="connsiteX3" fmla="*/ 538113 w 538113"/>
                <a:gd name="connsiteY3" fmla="*/ 512684 h 5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13" h="512684">
                  <a:moveTo>
                    <a:pt x="0" y="0"/>
                  </a:moveTo>
                  <a:lnTo>
                    <a:pt x="269056" y="0"/>
                  </a:lnTo>
                  <a:lnTo>
                    <a:pt x="269056" y="512684"/>
                  </a:lnTo>
                  <a:lnTo>
                    <a:pt x="538113" y="512684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3176" tIns="237761" rIns="263175" bIns="23776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279CDC7-980A-F907-DC75-56C75D22BF68}"/>
                </a:ext>
              </a:extLst>
            </p:cNvPr>
            <p:cNvSpPr/>
            <p:nvPr/>
          </p:nvSpPr>
          <p:spPr>
            <a:xfrm>
              <a:off x="4891806" y="3488609"/>
              <a:ext cx="538113" cy="1025369"/>
            </a:xfrm>
            <a:custGeom>
              <a:avLst/>
              <a:gdLst>
                <a:gd name="connsiteX0" fmla="*/ 0 w 538113"/>
                <a:gd name="connsiteY0" fmla="*/ 0 h 1025369"/>
                <a:gd name="connsiteX1" fmla="*/ 269056 w 538113"/>
                <a:gd name="connsiteY1" fmla="*/ 0 h 1025369"/>
                <a:gd name="connsiteX2" fmla="*/ 269056 w 538113"/>
                <a:gd name="connsiteY2" fmla="*/ 1025369 h 1025369"/>
                <a:gd name="connsiteX3" fmla="*/ 538113 w 538113"/>
                <a:gd name="connsiteY3" fmla="*/ 1025369 h 102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13" h="1025369">
                  <a:moveTo>
                    <a:pt x="0" y="0"/>
                  </a:moveTo>
                  <a:lnTo>
                    <a:pt x="269056" y="0"/>
                  </a:lnTo>
                  <a:lnTo>
                    <a:pt x="269056" y="1025369"/>
                  </a:lnTo>
                  <a:lnTo>
                    <a:pt x="538113" y="1025369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2807" tIns="483735" rIns="252807" bIns="483735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044277-2192-1D09-CF27-4AC854C21E12}"/>
                </a:ext>
              </a:extLst>
            </p:cNvPr>
            <p:cNvSpPr/>
            <p:nvPr/>
          </p:nvSpPr>
          <p:spPr>
            <a:xfrm>
              <a:off x="4891806" y="3442889"/>
              <a:ext cx="538113" cy="91440"/>
            </a:xfrm>
            <a:custGeom>
              <a:avLst/>
              <a:gdLst>
                <a:gd name="connsiteX0" fmla="*/ 0 w 538113"/>
                <a:gd name="connsiteY0" fmla="*/ 45720 h 91440"/>
                <a:gd name="connsiteX1" fmla="*/ 538113 w 538113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8113" h="91440">
                  <a:moveTo>
                    <a:pt x="0" y="45720"/>
                  </a:moveTo>
                  <a:lnTo>
                    <a:pt x="538113" y="4572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8304" tIns="32267" rIns="268304" bIns="322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D0193ED-1FAF-EE06-C1C8-3CC76C350514}"/>
                </a:ext>
              </a:extLst>
            </p:cNvPr>
            <p:cNvSpPr/>
            <p:nvPr/>
          </p:nvSpPr>
          <p:spPr>
            <a:xfrm>
              <a:off x="8120488" y="2417520"/>
              <a:ext cx="538113" cy="91440"/>
            </a:xfrm>
            <a:custGeom>
              <a:avLst/>
              <a:gdLst>
                <a:gd name="connsiteX0" fmla="*/ 0 w 538113"/>
                <a:gd name="connsiteY0" fmla="*/ 45720 h 91440"/>
                <a:gd name="connsiteX1" fmla="*/ 538113 w 538113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8113" h="91440">
                  <a:moveTo>
                    <a:pt x="0" y="45720"/>
                  </a:moveTo>
                  <a:lnTo>
                    <a:pt x="538113" y="4572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8304" tIns="32267" rIns="268304" bIns="322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21CB8FB-6B47-8F7A-429E-77D9751F613A}"/>
                </a:ext>
              </a:extLst>
            </p:cNvPr>
            <p:cNvSpPr/>
            <p:nvPr/>
          </p:nvSpPr>
          <p:spPr>
            <a:xfrm>
              <a:off x="4891806" y="2463240"/>
              <a:ext cx="538113" cy="1025369"/>
            </a:xfrm>
            <a:custGeom>
              <a:avLst/>
              <a:gdLst>
                <a:gd name="connsiteX0" fmla="*/ 0 w 538113"/>
                <a:gd name="connsiteY0" fmla="*/ 1025369 h 1025369"/>
                <a:gd name="connsiteX1" fmla="*/ 269056 w 538113"/>
                <a:gd name="connsiteY1" fmla="*/ 1025369 h 1025369"/>
                <a:gd name="connsiteX2" fmla="*/ 269056 w 538113"/>
                <a:gd name="connsiteY2" fmla="*/ 0 h 1025369"/>
                <a:gd name="connsiteX3" fmla="*/ 538113 w 538113"/>
                <a:gd name="connsiteY3" fmla="*/ 0 h 102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13" h="1025369">
                  <a:moveTo>
                    <a:pt x="0" y="1025369"/>
                  </a:moveTo>
                  <a:lnTo>
                    <a:pt x="269056" y="1025369"/>
                  </a:lnTo>
                  <a:lnTo>
                    <a:pt x="269056" y="0"/>
                  </a:lnTo>
                  <a:lnTo>
                    <a:pt x="53811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2807" tIns="483735" rIns="252807" bIns="483735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AB5C94-F1FA-DC0F-1B4D-1C2B3C239387}"/>
                </a:ext>
              </a:extLst>
            </p:cNvPr>
            <p:cNvSpPr/>
            <p:nvPr/>
          </p:nvSpPr>
          <p:spPr>
            <a:xfrm>
              <a:off x="1663124" y="3488609"/>
              <a:ext cx="538113" cy="512684"/>
            </a:xfrm>
            <a:custGeom>
              <a:avLst/>
              <a:gdLst>
                <a:gd name="connsiteX0" fmla="*/ 0 w 538113"/>
                <a:gd name="connsiteY0" fmla="*/ 512684 h 512684"/>
                <a:gd name="connsiteX1" fmla="*/ 269056 w 538113"/>
                <a:gd name="connsiteY1" fmla="*/ 512684 h 512684"/>
                <a:gd name="connsiteX2" fmla="*/ 269056 w 538113"/>
                <a:gd name="connsiteY2" fmla="*/ 0 h 512684"/>
                <a:gd name="connsiteX3" fmla="*/ 538113 w 538113"/>
                <a:gd name="connsiteY3" fmla="*/ 0 h 5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13" h="512684">
                  <a:moveTo>
                    <a:pt x="0" y="512684"/>
                  </a:moveTo>
                  <a:lnTo>
                    <a:pt x="269056" y="512684"/>
                  </a:lnTo>
                  <a:lnTo>
                    <a:pt x="269056" y="0"/>
                  </a:lnTo>
                  <a:lnTo>
                    <a:pt x="53811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3176" tIns="237761" rIns="263175" bIns="23776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BB5D539-8EEB-0281-410C-E1D0D30F7B83}"/>
                </a:ext>
              </a:extLst>
            </p:cNvPr>
            <p:cNvSpPr/>
            <p:nvPr/>
          </p:nvSpPr>
          <p:spPr>
            <a:xfrm>
              <a:off x="1663124" y="2463240"/>
              <a:ext cx="538113" cy="1538053"/>
            </a:xfrm>
            <a:custGeom>
              <a:avLst/>
              <a:gdLst>
                <a:gd name="connsiteX0" fmla="*/ 0 w 538113"/>
                <a:gd name="connsiteY0" fmla="*/ 1538053 h 1538053"/>
                <a:gd name="connsiteX1" fmla="*/ 269056 w 538113"/>
                <a:gd name="connsiteY1" fmla="*/ 1538053 h 1538053"/>
                <a:gd name="connsiteX2" fmla="*/ 269056 w 538113"/>
                <a:gd name="connsiteY2" fmla="*/ 0 h 1538053"/>
                <a:gd name="connsiteX3" fmla="*/ 538113 w 538113"/>
                <a:gd name="connsiteY3" fmla="*/ 0 h 153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13" h="1538053">
                  <a:moveTo>
                    <a:pt x="0" y="1538053"/>
                  </a:moveTo>
                  <a:lnTo>
                    <a:pt x="269056" y="1538053"/>
                  </a:lnTo>
                  <a:lnTo>
                    <a:pt x="269056" y="0"/>
                  </a:lnTo>
                  <a:lnTo>
                    <a:pt x="53811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1020" tIns="728290" rIns="241020" bIns="72829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F6DD938-80DA-6B8F-82B2-3B6F961C4FF8}"/>
                </a:ext>
              </a:extLst>
            </p:cNvPr>
            <p:cNvSpPr/>
            <p:nvPr/>
          </p:nvSpPr>
          <p:spPr>
            <a:xfrm rot="16200000">
              <a:off x="-916487" y="3591146"/>
              <a:ext cx="4338929" cy="820295"/>
            </a:xfrm>
            <a:prstGeom prst="roundRect">
              <a:avLst/>
            </a:prstGeom>
            <a:ln>
              <a:noFill/>
            </a:ln>
          </p:spPr>
          <p:style>
            <a:lnRef idx="3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859" tIns="22860" rIns="22861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3200" b="1" kern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Ligenium </a:t>
              </a:r>
              <a:r>
                <a:rPr lang="en-GB" sz="2800" b="1" kern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Track</a:t>
              </a:r>
              <a:r>
                <a:rPr lang="en-GB" sz="3200" b="1" kern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+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08223CF-BB5A-0ADB-24FD-79BB27F0979F}"/>
                </a:ext>
              </a:extLst>
            </p:cNvPr>
            <p:cNvSpPr/>
            <p:nvPr/>
          </p:nvSpPr>
          <p:spPr>
            <a:xfrm>
              <a:off x="2201238" y="2053092"/>
              <a:ext cx="2690568" cy="820295"/>
            </a:xfrm>
            <a:prstGeom prst="roundRect">
              <a:avLst/>
            </a:prstGeom>
            <a:ln>
              <a:noFill/>
            </a:ln>
          </p:spPr>
          <p:style>
            <a:lnRef idx="3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kern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Account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86A6C72-7367-B33E-607C-DB6C22276B9A}"/>
                </a:ext>
              </a:extLst>
            </p:cNvPr>
            <p:cNvSpPr/>
            <p:nvPr/>
          </p:nvSpPr>
          <p:spPr>
            <a:xfrm>
              <a:off x="2201238" y="3078461"/>
              <a:ext cx="2690568" cy="820295"/>
            </a:xfrm>
            <a:prstGeom prst="roundRect">
              <a:avLst/>
            </a:prstGeom>
            <a:ln>
              <a:noFill/>
            </a:ln>
          </p:spPr>
          <p:style>
            <a:lnRef idx="3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kern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Carrier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FEAF8D8-1E85-A158-2B4F-3E1712C4250B}"/>
                </a:ext>
              </a:extLst>
            </p:cNvPr>
            <p:cNvSpPr/>
            <p:nvPr/>
          </p:nvSpPr>
          <p:spPr>
            <a:xfrm>
              <a:off x="5429920" y="2053092"/>
              <a:ext cx="2690568" cy="820295"/>
            </a:xfrm>
            <a:prstGeom prst="roundRect">
              <a:avLst/>
            </a:prstGeom>
            <a:ln>
              <a:noFill/>
            </a:ln>
          </p:spPr>
          <p:style>
            <a:lnRef idx="3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kern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Location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DA5C2B9-5A9E-EDF7-8993-4EAB96DCDB22}"/>
                </a:ext>
              </a:extLst>
            </p:cNvPr>
            <p:cNvSpPr/>
            <p:nvPr/>
          </p:nvSpPr>
          <p:spPr>
            <a:xfrm>
              <a:off x="8658602" y="2053092"/>
              <a:ext cx="2690568" cy="820295"/>
            </a:xfrm>
            <a:prstGeom prst="roundRect">
              <a:avLst/>
            </a:prstGeom>
            <a:ln>
              <a:noFill/>
            </a:ln>
          </p:spPr>
          <p:style>
            <a:lnRef idx="3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kern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Idle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B07AF38-0659-30BA-82D4-ACFA6E4E1666}"/>
                </a:ext>
              </a:extLst>
            </p:cNvPr>
            <p:cNvSpPr/>
            <p:nvPr/>
          </p:nvSpPr>
          <p:spPr>
            <a:xfrm>
              <a:off x="5429920" y="3078461"/>
              <a:ext cx="2690568" cy="820295"/>
            </a:xfrm>
            <a:prstGeom prst="roundRect">
              <a:avLst/>
            </a:prstGeom>
            <a:ln>
              <a:noFill/>
            </a:ln>
          </p:spPr>
          <p:style>
            <a:lnRef idx="3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kern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Load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D488F1D-8FD2-7FB6-F4F3-A1AF97E426BA}"/>
                </a:ext>
              </a:extLst>
            </p:cNvPr>
            <p:cNvSpPr/>
            <p:nvPr/>
          </p:nvSpPr>
          <p:spPr>
            <a:xfrm>
              <a:off x="5429920" y="4103830"/>
              <a:ext cx="2690568" cy="820295"/>
            </a:xfrm>
            <a:prstGeom prst="roundRect">
              <a:avLst/>
            </a:prstGeom>
            <a:ln>
              <a:noFill/>
            </a:ln>
          </p:spPr>
          <p:style>
            <a:lnRef idx="3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kern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Vibration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61B5725-1890-99C7-87CA-660D66D9818B}"/>
                </a:ext>
              </a:extLst>
            </p:cNvPr>
            <p:cNvSpPr/>
            <p:nvPr/>
          </p:nvSpPr>
          <p:spPr>
            <a:xfrm>
              <a:off x="2201238" y="4103830"/>
              <a:ext cx="2690568" cy="820295"/>
            </a:xfrm>
            <a:prstGeom prst="roundRect">
              <a:avLst/>
            </a:prstGeom>
            <a:ln>
              <a:noFill/>
            </a:ln>
          </p:spPr>
          <p:style>
            <a:lnRef idx="3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kern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 Generation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58A94E40-AF0C-4F49-AE45-386C72B6F5A0}"/>
                </a:ext>
              </a:extLst>
            </p:cNvPr>
            <p:cNvSpPr/>
            <p:nvPr/>
          </p:nvSpPr>
          <p:spPr>
            <a:xfrm>
              <a:off x="2201238" y="5129199"/>
              <a:ext cx="2690568" cy="820295"/>
            </a:xfrm>
            <a:prstGeom prst="roundRect">
              <a:avLst/>
            </a:prstGeom>
            <a:ln>
              <a:noFill/>
            </a:ln>
          </p:spPr>
          <p:style>
            <a:lnRef idx="3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kern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Stream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AC42D-8165-5AA2-A1B5-950A1ED95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D9A66-7D86-0D44-BCD9-4F7DBE2963AB}" type="slidenum">
              <a:rPr lang="de-DE" smtClean="0"/>
              <a:t>9</a:t>
            </a:fld>
            <a:endParaRPr lang="de-DE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5767D9A-F5CD-3E9A-7816-5CA812CE2F28}"/>
              </a:ext>
            </a:extLst>
          </p:cNvPr>
          <p:cNvSpPr/>
          <p:nvPr/>
        </p:nvSpPr>
        <p:spPr>
          <a:xfrm>
            <a:off x="5429919" y="5129198"/>
            <a:ext cx="2690568" cy="8202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3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Humidity</a:t>
            </a:r>
            <a:endParaRPr lang="en-GB" sz="1800" b="1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B2126CF7-B526-2E71-3ED4-934EDB2821A6}"/>
              </a:ext>
            </a:extLst>
          </p:cNvPr>
          <p:cNvSpPr/>
          <p:nvPr/>
        </p:nvSpPr>
        <p:spPr>
          <a:xfrm>
            <a:off x="5160861" y="4513976"/>
            <a:ext cx="269057" cy="1025369"/>
          </a:xfrm>
          <a:custGeom>
            <a:avLst/>
            <a:gdLst>
              <a:gd name="connsiteX0" fmla="*/ 0 w 538113"/>
              <a:gd name="connsiteY0" fmla="*/ 0 h 1025369"/>
              <a:gd name="connsiteX1" fmla="*/ 269056 w 538113"/>
              <a:gd name="connsiteY1" fmla="*/ 0 h 1025369"/>
              <a:gd name="connsiteX2" fmla="*/ 269056 w 538113"/>
              <a:gd name="connsiteY2" fmla="*/ 1025369 h 1025369"/>
              <a:gd name="connsiteX3" fmla="*/ 538113 w 538113"/>
              <a:gd name="connsiteY3" fmla="*/ 1025369 h 1025369"/>
              <a:gd name="connsiteX0" fmla="*/ 0 w 422499"/>
              <a:gd name="connsiteY0" fmla="*/ 129628 h 1025369"/>
              <a:gd name="connsiteX1" fmla="*/ 153442 w 422499"/>
              <a:gd name="connsiteY1" fmla="*/ 0 h 1025369"/>
              <a:gd name="connsiteX2" fmla="*/ 153442 w 422499"/>
              <a:gd name="connsiteY2" fmla="*/ 1025369 h 1025369"/>
              <a:gd name="connsiteX3" fmla="*/ 422499 w 422499"/>
              <a:gd name="connsiteY3" fmla="*/ 1025369 h 1025369"/>
              <a:gd name="connsiteX0" fmla="*/ 709 w 269057"/>
              <a:gd name="connsiteY0" fmla="*/ 273269 h 1025369"/>
              <a:gd name="connsiteX1" fmla="*/ 0 w 269057"/>
              <a:gd name="connsiteY1" fmla="*/ 0 h 1025369"/>
              <a:gd name="connsiteX2" fmla="*/ 0 w 269057"/>
              <a:gd name="connsiteY2" fmla="*/ 1025369 h 1025369"/>
              <a:gd name="connsiteX3" fmla="*/ 269057 w 269057"/>
              <a:gd name="connsiteY3" fmla="*/ 1025369 h 1025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057" h="1025369">
                <a:moveTo>
                  <a:pt x="709" y="273269"/>
                </a:moveTo>
                <a:cubicBezTo>
                  <a:pt x="473" y="182179"/>
                  <a:pt x="236" y="91090"/>
                  <a:pt x="0" y="0"/>
                </a:cubicBezTo>
                <a:lnTo>
                  <a:pt x="0" y="1025369"/>
                </a:lnTo>
                <a:lnTo>
                  <a:pt x="269057" y="1025369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2807" tIns="483735" rIns="252807" bIns="483735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" kern="1200" dirty="0"/>
          </a:p>
        </p:txBody>
      </p:sp>
    </p:spTree>
    <p:extLst>
      <p:ext uri="{BB962C8B-B14F-4D97-AF65-F5344CB8AC3E}">
        <p14:creationId xmlns:p14="http://schemas.microsoft.com/office/powerpoint/2010/main" val="283584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Alligat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19F51"/>
      </a:accent1>
      <a:accent2>
        <a:srgbClr val="FF7C4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419F51"/>
      </a:hlink>
      <a:folHlink>
        <a:srgbClr val="419F5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388</Words>
  <Application>Microsoft Macintosh PowerPoint</Application>
  <PresentationFormat>Widescreen</PresentationFormat>
  <Paragraphs>149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Helvetica Neue</vt:lpstr>
      <vt:lpstr>Helvetica Neue Medium</vt:lpstr>
      <vt:lpstr>Office Theme</vt:lpstr>
      <vt:lpstr>Ligenium Track+</vt:lpstr>
      <vt:lpstr>Agenda</vt:lpstr>
      <vt:lpstr>Das Team – Agile Alligators</vt:lpstr>
      <vt:lpstr>Ausgangspunkt</vt:lpstr>
      <vt:lpstr>Ziel</vt:lpstr>
      <vt:lpstr>Architektur</vt:lpstr>
      <vt:lpstr>Demo</vt:lpstr>
      <vt:lpstr>Module Deep Dive</vt:lpstr>
      <vt:lpstr>Module Deep Dive</vt:lpstr>
      <vt:lpstr>Endpunkte der anderen Sensoren</vt:lpstr>
      <vt:lpstr>Aufbau eines “Sensormoduls“</vt:lpstr>
      <vt:lpstr>Schön, und wie kann ich die Daten nun im Frontend anzeigen?</vt:lpstr>
      <vt:lpstr>Neue Sensordaten anzeigen</vt:lpstr>
      <vt:lpstr>Charts.vue → /charts</vt:lpstr>
      <vt:lpstr>Deployment</vt:lpstr>
      <vt:lpstr>Server Architektur</vt:lpstr>
      <vt:lpstr>Server Block</vt:lpstr>
      <vt:lpstr>Docker Compose</vt:lpstr>
      <vt:lpstr>CI/CD Pipeline</vt:lpstr>
      <vt:lpstr>Learnings &amp; zukünftige Schritte</vt:lpstr>
      <vt:lpstr>Vielen Dank für Eure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 Scheuermann</dc:creator>
  <cp:lastModifiedBy>Timo Scheuermann</cp:lastModifiedBy>
  <cp:revision>2</cp:revision>
  <dcterms:created xsi:type="dcterms:W3CDTF">2022-06-23T12:03:18Z</dcterms:created>
  <dcterms:modified xsi:type="dcterms:W3CDTF">2022-06-30T14:11:50Z</dcterms:modified>
</cp:coreProperties>
</file>